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48" r:id="rId2"/>
    <p:sldMasterId id="2147483658" r:id="rId3"/>
    <p:sldMasterId id="2147483661" r:id="rId4"/>
  </p:sldMasterIdLst>
  <p:notesMasterIdLst>
    <p:notesMasterId r:id="rId11"/>
  </p:notesMasterIdLst>
  <p:sldIdLst>
    <p:sldId id="304" r:id="rId5"/>
    <p:sldId id="313" r:id="rId6"/>
    <p:sldId id="322" r:id="rId7"/>
    <p:sldId id="316" r:id="rId8"/>
    <p:sldId id="315" r:id="rId9"/>
    <p:sldId id="287" r:id="rId10"/>
  </p:sldIdLst>
  <p:sldSz cx="9144000" cy="5143500" type="screen16x9"/>
  <p:notesSz cx="6669088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 Juget" initials="L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24C"/>
    <a:srgbClr val="3B3B3B"/>
    <a:srgbClr val="414141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5149" autoAdjust="0"/>
  </p:normalViewPr>
  <p:slideViewPr>
    <p:cSldViewPr snapToGrid="0" snapToObjects="1">
      <p:cViewPr varScale="1">
        <p:scale>
          <a:sx n="124" d="100"/>
          <a:sy n="124" d="100"/>
        </p:scale>
        <p:origin x="816" y="176"/>
      </p:cViewPr>
      <p:guideLst>
        <p:guide orient="horz" pos="1620"/>
        <p:guide pos="55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DF0A4-8933-D645-B639-733ABD0FAA6B}" type="datetimeFigureOut">
              <a:rPr lang="da-DK" smtClean="0"/>
              <a:t>22/11/2019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F3463-E221-B442-B5F6-7C8BD57FB23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3463-E221-B442-B5F6-7C8BD57FB23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49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3463-E221-B442-B5F6-7C8BD57FB23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08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38717" y="595293"/>
            <a:ext cx="5465874" cy="173957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21894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6267" y="198437"/>
            <a:ext cx="6868191" cy="1047167"/>
          </a:xfrm>
          <a:prstGeom prst="rect">
            <a:avLst/>
          </a:prstGeom>
        </p:spPr>
        <p:txBody>
          <a:bodyPr anchor="b" anchorCtr="0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46112" y="1363737"/>
            <a:ext cx="4536000" cy="29236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tilføje brødtekst</a:t>
            </a:r>
          </a:p>
        </p:txBody>
      </p:sp>
    </p:spTree>
    <p:extLst>
      <p:ext uri="{BB962C8B-B14F-4D97-AF65-F5344CB8AC3E}">
        <p14:creationId xmlns:p14="http://schemas.microsoft.com/office/powerpoint/2010/main" val="192740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.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6112" y="1364086"/>
            <a:ext cx="5219716" cy="3063683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/>
              <a:buChar char="•"/>
              <a:defRPr sz="1200" baseline="0"/>
            </a:lvl1pPr>
            <a:lvl2pPr marL="324000" indent="-1440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/>
              <a:buChar char="•"/>
              <a:defRPr sz="1200" baseline="0"/>
            </a:lvl2pPr>
            <a:lvl3pPr marL="504000" indent="-1080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90000"/>
              <a:defRPr sz="1200" baseline="0"/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626267" y="198437"/>
            <a:ext cx="6868191" cy="1047167"/>
          </a:xfrm>
          <a:prstGeom prst="rect">
            <a:avLst/>
          </a:prstGeom>
        </p:spPr>
        <p:txBody>
          <a:bodyPr anchor="b" anchorCtr="0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58293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.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46112" y="1364091"/>
            <a:ext cx="3540995" cy="2990159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/>
              <a:buChar char="•"/>
              <a:defRPr sz="1200" baseline="0"/>
            </a:lvl1pPr>
            <a:lvl2pPr marL="324000" indent="-1440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/>
              <a:buChar char="•"/>
              <a:defRPr sz="1200" baseline="0"/>
            </a:lvl2pPr>
            <a:lvl3pPr marL="504000" indent="-1080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90000"/>
              <a:defRPr sz="1200" baseline="0"/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indhold 2"/>
          <p:cNvSpPr>
            <a:spLocks noGrp="1"/>
          </p:cNvSpPr>
          <p:nvPr>
            <p:ph idx="10"/>
          </p:nvPr>
        </p:nvSpPr>
        <p:spPr>
          <a:xfrm>
            <a:off x="4403698" y="1364091"/>
            <a:ext cx="3540995" cy="2990159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/>
              <a:buChar char="•"/>
              <a:defRPr sz="1200" baseline="0"/>
            </a:lvl1pPr>
            <a:lvl2pPr marL="324000" indent="-1440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/>
              <a:buChar char="•"/>
              <a:defRPr sz="1200" baseline="0"/>
            </a:lvl2pPr>
            <a:lvl3pPr marL="504000" indent="-1080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90000"/>
              <a:defRPr sz="1200" baseline="0"/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626267" y="198437"/>
            <a:ext cx="6868191" cy="1047167"/>
          </a:xfrm>
          <a:prstGeom prst="rect">
            <a:avLst/>
          </a:prstGeom>
        </p:spPr>
        <p:txBody>
          <a:bodyPr anchor="b" anchorCtr="0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391423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876312" y="2096750"/>
            <a:ext cx="5407656" cy="208352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15197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6489" y="2096755"/>
            <a:ext cx="5387635" cy="2281957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90000"/>
              <a:buFont typeface="Arial"/>
              <a:buChar char="•"/>
              <a:defRPr sz="1200" baseline="0">
                <a:solidFill>
                  <a:srgbClr val="FFFFFF"/>
                </a:solidFill>
              </a:defRPr>
            </a:lvl1pPr>
            <a:lvl2pPr marL="324000" indent="-144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90000"/>
              <a:buFont typeface="Arial"/>
              <a:buChar char="•"/>
              <a:defRPr sz="1200" baseline="0">
                <a:solidFill>
                  <a:srgbClr val="FFFFFF"/>
                </a:solidFill>
              </a:defRPr>
            </a:lvl2pPr>
            <a:lvl3pPr marL="504000" indent="-108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90000"/>
              <a:defRPr sz="1200"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869874" y="1335019"/>
            <a:ext cx="3640216" cy="753600"/>
          </a:xfrm>
          <a:prstGeom prst="rect">
            <a:avLst/>
          </a:prstGeom>
        </p:spPr>
        <p:txBody>
          <a:bodyPr anchor="b" anchorCtr="0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160604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-99221" y="5041479"/>
            <a:ext cx="9320117" cy="1243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46112" y="1363737"/>
            <a:ext cx="4536000" cy="29236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tilføje brødtekst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626267" y="198437"/>
            <a:ext cx="6868191" cy="1047167"/>
          </a:xfrm>
          <a:prstGeom prst="rect">
            <a:avLst/>
          </a:prstGeom>
        </p:spPr>
        <p:txBody>
          <a:bodyPr anchor="b" anchorCtr="0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398323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39497" y="970001"/>
            <a:ext cx="3626987" cy="36888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tilføje brødtekst</a:t>
            </a:r>
          </a:p>
        </p:txBody>
      </p:sp>
      <p:sp>
        <p:nvSpPr>
          <p:cNvPr id="9" name="Pladsholder til billede 5"/>
          <p:cNvSpPr>
            <a:spLocks noGrp="1"/>
          </p:cNvSpPr>
          <p:nvPr>
            <p:ph type="pic" sz="quarter" idx="11"/>
          </p:nvPr>
        </p:nvSpPr>
        <p:spPr>
          <a:xfrm>
            <a:off x="4586942" y="0"/>
            <a:ext cx="4557058" cy="504147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-99221" y="5041479"/>
            <a:ext cx="9320117" cy="1243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626268" y="342106"/>
            <a:ext cx="3640216" cy="622810"/>
          </a:xfrm>
          <a:prstGeom prst="rect">
            <a:avLst/>
          </a:prstGeom>
        </p:spPr>
        <p:txBody>
          <a:bodyPr anchor="b" anchorCtr="0"/>
          <a:lstStyle>
            <a:lvl1pPr algn="l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55508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6268" y="342106"/>
            <a:ext cx="3640216" cy="622810"/>
          </a:xfrm>
          <a:prstGeom prst="rect">
            <a:avLst/>
          </a:prstGeom>
        </p:spPr>
        <p:txBody>
          <a:bodyPr anchor="b" anchorCtr="0"/>
          <a:lstStyle>
            <a:lvl1pPr algn="l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0"/>
          </p:nvPr>
        </p:nvSpPr>
        <p:spPr>
          <a:xfrm>
            <a:off x="641624" y="1442475"/>
            <a:ext cx="2328374" cy="12620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5"/>
          <p:cNvSpPr>
            <a:spLocks noGrp="1"/>
          </p:cNvSpPr>
          <p:nvPr>
            <p:ph type="body" sz="quarter" idx="11"/>
          </p:nvPr>
        </p:nvSpPr>
        <p:spPr>
          <a:xfrm>
            <a:off x="3373496" y="1442475"/>
            <a:ext cx="2328374" cy="12620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8" name="Pladsholder til tekst 15"/>
          <p:cNvSpPr>
            <a:spLocks noGrp="1"/>
          </p:cNvSpPr>
          <p:nvPr>
            <p:ph type="body" sz="quarter" idx="12"/>
          </p:nvPr>
        </p:nvSpPr>
        <p:spPr>
          <a:xfrm>
            <a:off x="6098754" y="1442475"/>
            <a:ext cx="2328374" cy="12620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9" name="Pladsholder til tekst 15"/>
          <p:cNvSpPr>
            <a:spLocks noGrp="1"/>
          </p:cNvSpPr>
          <p:nvPr>
            <p:ph type="body" sz="quarter" idx="13"/>
          </p:nvPr>
        </p:nvSpPr>
        <p:spPr>
          <a:xfrm>
            <a:off x="641624" y="3268045"/>
            <a:ext cx="2328374" cy="12620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0" name="Pladsholder til tekst 15"/>
          <p:cNvSpPr>
            <a:spLocks noGrp="1"/>
          </p:cNvSpPr>
          <p:nvPr>
            <p:ph type="body" sz="quarter" idx="14"/>
          </p:nvPr>
        </p:nvSpPr>
        <p:spPr>
          <a:xfrm>
            <a:off x="3373496" y="3268045"/>
            <a:ext cx="2328374" cy="12620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tekst 15"/>
          <p:cNvSpPr>
            <a:spLocks noGrp="1"/>
          </p:cNvSpPr>
          <p:nvPr>
            <p:ph type="body" sz="quarter" idx="15"/>
          </p:nvPr>
        </p:nvSpPr>
        <p:spPr>
          <a:xfrm>
            <a:off x="6098754" y="3268045"/>
            <a:ext cx="2328374" cy="12620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4" y="1137675"/>
            <a:ext cx="304800" cy="304800"/>
          </a:xfrm>
          <a:prstGeom prst="rect">
            <a:avLst/>
          </a:prstGeom>
        </p:spPr>
      </p:pic>
      <p:pic>
        <p:nvPicPr>
          <p:cNvPr id="4" name="Billede 3" descr="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71" y="1190369"/>
            <a:ext cx="266283" cy="266283"/>
          </a:xfrm>
          <a:prstGeom prst="rect">
            <a:avLst/>
          </a:prstGeom>
        </p:spPr>
      </p:pic>
      <p:pic>
        <p:nvPicPr>
          <p:cNvPr id="5" name="Billede 4" descr="6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94" y="1246311"/>
            <a:ext cx="304800" cy="190500"/>
          </a:xfrm>
          <a:prstGeom prst="rect">
            <a:avLst/>
          </a:prstGeom>
        </p:spPr>
      </p:pic>
      <p:pic>
        <p:nvPicPr>
          <p:cNvPr id="6" name="Billede 5" descr="4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4" y="3001345"/>
            <a:ext cx="304800" cy="266700"/>
          </a:xfrm>
          <a:prstGeom prst="rect">
            <a:avLst/>
          </a:prstGeom>
        </p:spPr>
      </p:pic>
      <p:pic>
        <p:nvPicPr>
          <p:cNvPr id="7" name="Billede 6" descr="5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4" y="3007959"/>
            <a:ext cx="266700" cy="266700"/>
          </a:xfrm>
          <a:prstGeom prst="rect">
            <a:avLst/>
          </a:prstGeom>
        </p:spPr>
      </p:pic>
      <p:pic>
        <p:nvPicPr>
          <p:cNvPr id="8" name="Billede 7" descr="2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94" y="296985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forsi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18" y="0"/>
            <a:ext cx="9194133" cy="5164038"/>
          </a:xfrm>
          <a:prstGeom prst="rect">
            <a:avLst/>
          </a:prstGeom>
        </p:spPr>
      </p:pic>
      <p:pic>
        <p:nvPicPr>
          <p:cNvPr id="5" name="Billede 4" descr="EWE logo 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86" y="-1"/>
            <a:ext cx="1121149" cy="108863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10" y="4610218"/>
            <a:ext cx="1502325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4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forside.jpg"/>
          <p:cNvPicPr>
            <a:picLocks noChangeAspect="1"/>
          </p:cNvPicPr>
          <p:nvPr userDrawn="1"/>
        </p:nvPicPr>
        <p:blipFill>
          <a:blip r:embed="rId5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18" y="0"/>
            <a:ext cx="9194133" cy="5164038"/>
          </a:xfrm>
          <a:prstGeom prst="rect">
            <a:avLst/>
          </a:prstGeom>
        </p:spPr>
      </p:pic>
      <p:pic>
        <p:nvPicPr>
          <p:cNvPr id="5" name="Billede 4" descr="EWE logo RGB.png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35" y="0"/>
            <a:ext cx="912800" cy="8863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-99221" y="5041479"/>
            <a:ext cx="9320117" cy="1243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42" y="4610218"/>
            <a:ext cx="1451393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2ndwave_billed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750" cy="5164038"/>
          </a:xfrm>
          <a:prstGeom prst="rect">
            <a:avLst/>
          </a:prstGeom>
        </p:spPr>
      </p:pic>
      <p:pic>
        <p:nvPicPr>
          <p:cNvPr id="4" name="Billede 3" descr="EWE logo RGB.png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35" y="0"/>
            <a:ext cx="912800" cy="88632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10" y="4610218"/>
            <a:ext cx="1502325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5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WE logo RGB.png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35" y="0"/>
            <a:ext cx="912800" cy="886327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-99221" y="5041479"/>
            <a:ext cx="9320117" cy="124348"/>
          </a:xfrm>
          <a:prstGeom prst="rect">
            <a:avLst/>
          </a:prstGeom>
          <a:solidFill>
            <a:srgbClr val="E8424C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42" y="4610218"/>
            <a:ext cx="1451393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5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linkedin-pn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arvardigem.com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2016.igem.org/Team:DTU-Denmark/wetla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2835" y="359923"/>
            <a:ext cx="7461105" cy="446499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l-PL" sz="2600" dirty="0">
                <a:solidFill>
                  <a:srgbClr val="C00000"/>
                </a:solidFill>
              </a:rPr>
              <a:t>A m</a:t>
            </a:r>
            <a:r>
              <a:rPr lang="en-GB" sz="2600" dirty="0" err="1">
                <a:solidFill>
                  <a:srgbClr val="C00000"/>
                </a:solidFill>
              </a:rPr>
              <a:t>entor’s</a:t>
            </a:r>
            <a:r>
              <a:rPr lang="en-GB" sz="2600" dirty="0">
                <a:solidFill>
                  <a:srgbClr val="C00000"/>
                </a:solidFill>
              </a:rPr>
              <a:t> perspective on </a:t>
            </a:r>
            <a:br>
              <a:rPr lang="en-GB" sz="2600" dirty="0">
                <a:solidFill>
                  <a:srgbClr val="C00000"/>
                </a:solidFill>
              </a:rPr>
            </a:br>
            <a:r>
              <a:rPr lang="en-GB" sz="2600" dirty="0">
                <a:solidFill>
                  <a:srgbClr val="C00000"/>
                </a:solidFill>
              </a:rPr>
              <a:t>Early Warning Europe in Poland</a:t>
            </a:r>
            <a:br>
              <a:rPr lang="pl-PL" sz="2600" dirty="0">
                <a:solidFill>
                  <a:srgbClr val="C00000"/>
                </a:solidFill>
              </a:rPr>
            </a:br>
            <a:br>
              <a:rPr lang="pl-PL" sz="2600" dirty="0">
                <a:solidFill>
                  <a:srgbClr val="C00000"/>
                </a:solidFill>
              </a:rPr>
            </a:br>
            <a:br>
              <a:rPr lang="pl-PL" sz="2600" dirty="0">
                <a:solidFill>
                  <a:srgbClr val="C00000"/>
                </a:solidFill>
              </a:rPr>
            </a:br>
            <a:r>
              <a:rPr lang="en-GB" sz="2600" dirty="0">
                <a:solidFill>
                  <a:srgbClr val="C00000"/>
                </a:solidFill>
              </a:rPr>
              <a:t> </a:t>
            </a:r>
            <a:br>
              <a:rPr lang="pl-PL" sz="2600" dirty="0">
                <a:solidFill>
                  <a:srgbClr val="C00000"/>
                </a:solidFill>
              </a:rPr>
            </a:br>
            <a:br>
              <a:rPr lang="pl-PL" sz="2600" dirty="0">
                <a:solidFill>
                  <a:srgbClr val="C00000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Ewelina Pisarczyk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 err="1">
                <a:solidFill>
                  <a:schemeClr val="bg1"/>
                </a:solidFill>
              </a:rPr>
              <a:t>Volunteer</a:t>
            </a:r>
            <a:r>
              <a:rPr lang="pl-PL" sz="2000" dirty="0">
                <a:solidFill>
                  <a:schemeClr val="bg1"/>
                </a:solidFill>
              </a:rPr>
              <a:t> Mentor, CEO and </a:t>
            </a:r>
            <a:r>
              <a:rPr lang="pl-PL" sz="2000" dirty="0" err="1">
                <a:solidFill>
                  <a:schemeClr val="bg1"/>
                </a:solidFill>
              </a:rPr>
              <a:t>successor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25</a:t>
            </a:r>
            <a:r>
              <a:rPr lang="pl-PL" sz="2000" b="0" dirty="0">
                <a:solidFill>
                  <a:schemeClr val="bg1"/>
                </a:solidFill>
              </a:rPr>
              <a:t>.</a:t>
            </a:r>
            <a:r>
              <a:rPr lang="en-GB" sz="2000" b="0" dirty="0">
                <a:solidFill>
                  <a:schemeClr val="bg1"/>
                </a:solidFill>
              </a:rPr>
              <a:t> November 2019, Helsinki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8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A9E14F-1986-C641-87CF-19274DCD7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64086"/>
            <a:ext cx="8135579" cy="3063683"/>
          </a:xfrm>
        </p:spPr>
        <p:txBody>
          <a:bodyPr/>
          <a:lstStyle/>
          <a:p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giver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and I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family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was in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experienced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 trust and support Family Business Foundation (FFR), partner of EWE in Poland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541076-C16C-394F-BBBA-37FD1C5DD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I </a:t>
            </a:r>
            <a:r>
              <a:rPr lang="en-GB" dirty="0" err="1"/>
              <a:t>bec</a:t>
            </a:r>
            <a:r>
              <a:rPr lang="pl-PL" dirty="0"/>
              <a:t>a</a:t>
            </a:r>
            <a:r>
              <a:rPr lang="en-GB" dirty="0"/>
              <a:t>me a Mentor?</a:t>
            </a:r>
          </a:p>
        </p:txBody>
      </p:sp>
    </p:spTree>
    <p:extLst>
      <p:ext uri="{BB962C8B-B14F-4D97-AF65-F5344CB8AC3E}">
        <p14:creationId xmlns:p14="http://schemas.microsoft.com/office/powerpoint/2010/main" val="39141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A9E14F-1986-C641-87CF-19274DCD7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64086"/>
            <a:ext cx="8135579" cy="3063683"/>
          </a:xfrm>
        </p:spPr>
        <p:txBody>
          <a:bodyPr/>
          <a:lstStyle/>
          <a:p>
            <a:pPr marL="180000" lvl="1" indent="0">
              <a:buNone/>
            </a:pPr>
            <a:r>
              <a:rPr lang="pl-PL" sz="1400" dirty="0" err="1"/>
              <a:t>All</a:t>
            </a:r>
            <a:r>
              <a:rPr lang="pl-PL" sz="1400" dirty="0"/>
              <a:t> </a:t>
            </a:r>
            <a:r>
              <a:rPr lang="pl-PL" sz="1400" dirty="0" err="1"/>
              <a:t>benefits</a:t>
            </a:r>
            <a:r>
              <a:rPr lang="pl-PL" sz="1400" dirty="0"/>
              <a:t> </a:t>
            </a:r>
            <a:r>
              <a:rPr lang="pl-PL" sz="1400" dirty="0" err="1"/>
              <a:t>are</a:t>
            </a:r>
            <a:r>
              <a:rPr lang="pl-PL" sz="1400" dirty="0"/>
              <a:t> non-</a:t>
            </a:r>
            <a:r>
              <a:rPr lang="pl-PL" sz="1400" dirty="0" err="1"/>
              <a:t>financial</a:t>
            </a:r>
            <a:r>
              <a:rPr lang="pl-PL" sz="1400" dirty="0"/>
              <a:t>, but </a:t>
            </a:r>
            <a:r>
              <a:rPr lang="pl-PL" sz="1400" dirty="0" err="1"/>
              <a:t>it</a:t>
            </a:r>
            <a:r>
              <a:rPr lang="pl-PL" sz="1400" dirty="0"/>
              <a:t> </a:t>
            </a:r>
            <a:r>
              <a:rPr lang="pl-PL" sz="1400" dirty="0" err="1"/>
              <a:t>doesn’t</a:t>
            </a:r>
            <a:r>
              <a:rPr lang="pl-PL" sz="1400" dirty="0"/>
              <a:t> </a:t>
            </a:r>
            <a:r>
              <a:rPr lang="pl-PL" sz="1400" dirty="0" err="1"/>
              <a:t>mean</a:t>
            </a:r>
            <a:r>
              <a:rPr lang="pl-PL" sz="1400" dirty="0"/>
              <a:t> </a:t>
            </a:r>
            <a:r>
              <a:rPr lang="pl-PL" sz="1400" dirty="0" err="1"/>
              <a:t>that</a:t>
            </a:r>
            <a:r>
              <a:rPr lang="pl-PL" sz="1400" dirty="0"/>
              <a:t> </a:t>
            </a:r>
            <a:r>
              <a:rPr lang="pl-PL" sz="1400" dirty="0" err="1"/>
              <a:t>they</a:t>
            </a:r>
            <a:r>
              <a:rPr lang="pl-PL" sz="1400" dirty="0"/>
              <a:t> </a:t>
            </a:r>
            <a:r>
              <a:rPr lang="pl-PL" sz="1400" dirty="0" err="1"/>
              <a:t>have</a:t>
            </a:r>
            <a:r>
              <a:rPr lang="pl-PL" sz="1400" dirty="0"/>
              <a:t> no </a:t>
            </a:r>
            <a:r>
              <a:rPr lang="pl-PL" sz="1400" dirty="0" err="1"/>
              <a:t>value</a:t>
            </a:r>
            <a:r>
              <a:rPr lang="pl-PL" sz="1400" dirty="0"/>
              <a:t>. </a:t>
            </a:r>
          </a:p>
          <a:p>
            <a:pPr marL="180000" lvl="1" indent="0">
              <a:buNone/>
            </a:pPr>
            <a:r>
              <a:rPr lang="pl-PL" sz="1400" dirty="0"/>
              <a:t>The most </a:t>
            </a:r>
            <a:r>
              <a:rPr lang="pl-PL" sz="1400" dirty="0" err="1"/>
              <a:t>important</a:t>
            </a:r>
            <a:r>
              <a:rPr lang="pl-PL" sz="1400" dirty="0"/>
              <a:t> </a:t>
            </a:r>
            <a:r>
              <a:rPr lang="pl-PL" sz="1400" dirty="0" err="1"/>
              <a:t>are</a:t>
            </a:r>
            <a:r>
              <a:rPr lang="pl-PL" sz="1400" dirty="0"/>
              <a:t>:</a:t>
            </a:r>
          </a:p>
          <a:p>
            <a:pPr lvl="2"/>
            <a:r>
              <a:rPr lang="pl-PL" sz="1400" dirty="0"/>
              <a:t>Development </a:t>
            </a:r>
            <a:r>
              <a:rPr lang="pl-PL" sz="1400" dirty="0" err="1"/>
              <a:t>workshops</a:t>
            </a:r>
            <a:r>
              <a:rPr lang="pl-PL" sz="1400" dirty="0"/>
              <a:t> (+/- 32 H)</a:t>
            </a:r>
          </a:p>
          <a:p>
            <a:pPr lvl="2"/>
            <a:r>
              <a:rPr lang="en-GB" sz="1400" dirty="0"/>
              <a:t>Possibility</a:t>
            </a:r>
            <a:r>
              <a:rPr lang="pl-PL" sz="1400" dirty="0"/>
              <a:t> of </a:t>
            </a:r>
            <a:r>
              <a:rPr lang="pl-PL" sz="1400" dirty="0" err="1"/>
              <a:t>self</a:t>
            </a:r>
            <a:r>
              <a:rPr lang="pl-PL" sz="1400" dirty="0"/>
              <a:t>-development</a:t>
            </a:r>
          </a:p>
          <a:p>
            <a:pPr lvl="2"/>
            <a:r>
              <a:rPr lang="pl-PL" sz="1400" dirty="0" err="1"/>
              <a:t>Meaningful</a:t>
            </a:r>
            <a:r>
              <a:rPr lang="pl-PL" sz="1400" dirty="0"/>
              <a:t> </a:t>
            </a:r>
            <a:r>
              <a:rPr lang="pl-PL" sz="1400" dirty="0" err="1"/>
              <a:t>relationships</a:t>
            </a:r>
            <a:endParaRPr lang="pl-PL" sz="1400" dirty="0"/>
          </a:p>
          <a:p>
            <a:pPr lvl="2"/>
            <a:r>
              <a:rPr lang="en-GB" sz="1400" dirty="0"/>
              <a:t>Knowledge and experience from other Mentors</a:t>
            </a:r>
          </a:p>
          <a:p>
            <a:pPr lvl="2"/>
            <a:r>
              <a:rPr lang="en-GB" sz="1400" dirty="0"/>
              <a:t>Supervision and networking sessions</a:t>
            </a:r>
          </a:p>
          <a:p>
            <a:pPr lvl="2"/>
            <a:r>
              <a:rPr lang="en-GB" sz="1400" dirty="0"/>
              <a:t>Good energy and emotions </a:t>
            </a:r>
            <a:r>
              <a:rPr lang="en-GB" sz="1400" dirty="0">
                <a:sym typeface="Wingdings" pitchFamily="2" charset="2"/>
              </a:rPr>
              <a:t></a:t>
            </a:r>
          </a:p>
          <a:p>
            <a:pPr marL="396000" lvl="2" indent="0" algn="ctr">
              <a:buNone/>
            </a:pPr>
            <a:endParaRPr lang="en-GB" sz="1400" b="1" dirty="0">
              <a:sym typeface="Wingdings" pitchFamily="2" charset="2"/>
            </a:endParaRPr>
          </a:p>
          <a:p>
            <a:pPr marL="396000" lvl="2" indent="0">
              <a:buNone/>
            </a:pPr>
            <a:r>
              <a:rPr lang="en-GB" sz="1400" b="1" dirty="0">
                <a:sym typeface="Wingdings" pitchFamily="2" charset="2"/>
              </a:rPr>
              <a:t>I believe all Mentors feel that their work </a:t>
            </a:r>
            <a:r>
              <a:rPr lang="pl-PL" sz="1400" b="1" dirty="0" err="1">
                <a:sym typeface="Wingdings" pitchFamily="2" charset="2"/>
              </a:rPr>
              <a:t>has</a:t>
            </a:r>
            <a:r>
              <a:rPr lang="pl-PL" sz="1400" b="1" dirty="0">
                <a:sym typeface="Wingdings" pitchFamily="2" charset="2"/>
              </a:rPr>
              <a:t> </a:t>
            </a:r>
            <a:r>
              <a:rPr lang="pl-PL" sz="1400" b="1" dirty="0" err="1">
                <a:sym typeface="Wingdings" pitchFamily="2" charset="2"/>
              </a:rPr>
              <a:t>meaning</a:t>
            </a:r>
            <a:r>
              <a:rPr lang="pl-PL" sz="1400" b="1" dirty="0">
                <a:sym typeface="Wingdings" pitchFamily="2" charset="2"/>
              </a:rPr>
              <a:t> </a:t>
            </a:r>
            <a:r>
              <a:rPr lang="en-GB" sz="1400" b="1" dirty="0">
                <a:sym typeface="Wingdings" pitchFamily="2" charset="2"/>
              </a:rPr>
              <a:t>and they provide real help. Sometimes that kind of feeling is priceless.</a:t>
            </a:r>
            <a:endParaRPr lang="en-GB" sz="1400" b="1" dirty="0"/>
          </a:p>
          <a:p>
            <a:pPr marL="396000" lvl="2" indent="0">
              <a:buNone/>
            </a:pPr>
            <a:endParaRPr lang="en-GB" sz="1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541076-C16C-394F-BBBA-37FD1C5DD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Benefits </a:t>
            </a:r>
          </a:p>
        </p:txBody>
      </p:sp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0" y="1950720"/>
            <a:ext cx="274320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0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A9E14F-1986-C641-87CF-19274DCD7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72037"/>
            <a:ext cx="8135579" cy="306368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Mentees applied for the project with one of two motivations: </a:t>
            </a:r>
            <a:endParaRPr lang="pl-PL" dirty="0"/>
          </a:p>
          <a:p>
            <a:pPr lvl="1"/>
            <a:r>
              <a:rPr lang="en-GB" dirty="0"/>
              <a:t>Most of them experienced pain because their companies and themselves were in a difficult situation.</a:t>
            </a:r>
            <a:endParaRPr lang="pl-PL" dirty="0"/>
          </a:p>
          <a:p>
            <a:pPr lvl="1"/>
            <a:r>
              <a:rPr lang="en-GB" dirty="0"/>
              <a:t>Some of them had plans and aspirations for a developmental leap for their companies. </a:t>
            </a:r>
            <a:endParaRPr lang="pl-PL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During the mentoring process they get:</a:t>
            </a:r>
          </a:p>
          <a:p>
            <a:r>
              <a:rPr lang="en-GB" dirty="0"/>
              <a:t>Different perspective on THE problem</a:t>
            </a:r>
          </a:p>
          <a:p>
            <a:r>
              <a:rPr lang="en-GB" dirty="0"/>
              <a:t>Empathy and support from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en-GB" dirty="0"/>
              <a:t>Mentor </a:t>
            </a:r>
          </a:p>
          <a:p>
            <a:r>
              <a:rPr lang="en-GB" dirty="0"/>
              <a:t>Knowledge and experience from </a:t>
            </a:r>
            <a:r>
              <a:rPr lang="pl-PL" dirty="0"/>
              <a:t>a </a:t>
            </a:r>
            <a:r>
              <a:rPr lang="en-GB" dirty="0"/>
              <a:t>strong chain of entrepreneurs, specialists, consultants</a:t>
            </a:r>
            <a:r>
              <a:rPr lang="pl-PL" dirty="0"/>
              <a:t>,</a:t>
            </a:r>
            <a:r>
              <a:rPr lang="en-GB" dirty="0"/>
              <a:t> and psychologists</a:t>
            </a:r>
          </a:p>
          <a:p>
            <a:r>
              <a:rPr lang="en-GB" dirty="0"/>
              <a:t>High-quality help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pl-PL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541076-C16C-394F-BBBA-37FD1C5DD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67" y="206388"/>
            <a:ext cx="6868191" cy="1047167"/>
          </a:xfrm>
        </p:spPr>
        <p:txBody>
          <a:bodyPr/>
          <a:lstStyle/>
          <a:p>
            <a:r>
              <a:rPr lang="en-GB" dirty="0"/>
              <a:t>Value for Mentees</a:t>
            </a:r>
          </a:p>
        </p:txBody>
      </p:sp>
    </p:spTree>
    <p:extLst>
      <p:ext uri="{BB962C8B-B14F-4D97-AF65-F5344CB8AC3E}">
        <p14:creationId xmlns:p14="http://schemas.microsoft.com/office/powerpoint/2010/main" val="88140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A9E14F-1986-C641-87CF-19274DCD7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147" y="1366300"/>
            <a:ext cx="4290728" cy="3063683"/>
          </a:xfrm>
        </p:spPr>
        <p:txBody>
          <a:bodyPr/>
          <a:lstStyle/>
          <a:p>
            <a:pPr marL="0" indent="0"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400" dirty="0" err="1">
                <a:cs typeface="Arial" panose="020B0604020202020204" pitchFamily="34" charset="0"/>
              </a:rPr>
              <a:t>Entrepreneurs</a:t>
            </a:r>
            <a:r>
              <a:rPr lang="pl-PL" sz="1400" dirty="0">
                <a:cs typeface="Arial" panose="020B0604020202020204" pitchFamily="34" charset="0"/>
              </a:rPr>
              <a:t> in </a:t>
            </a:r>
            <a:r>
              <a:rPr lang="pl-PL" sz="1400" dirty="0" err="1">
                <a:cs typeface="Arial" panose="020B0604020202020204" pitchFamily="34" charset="0"/>
              </a:rPr>
              <a:t>crisis</a:t>
            </a:r>
            <a:r>
              <a:rPr lang="pl-PL" sz="1400" dirty="0">
                <a:cs typeface="Arial" panose="020B0604020202020204" pitchFamily="34" charset="0"/>
              </a:rPr>
              <a:t> with </a:t>
            </a:r>
            <a:r>
              <a:rPr lang="pl-PL" sz="1400" dirty="0" err="1">
                <a:cs typeface="Arial" panose="020B0604020202020204" pitchFamily="34" charset="0"/>
              </a:rPr>
              <a:t>all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 err="1">
                <a:cs typeface="Arial" panose="020B0604020202020204" pitchFamily="34" charset="0"/>
              </a:rPr>
              <a:t>its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 err="1">
                <a:cs typeface="Arial" panose="020B0604020202020204" pitchFamily="34" charset="0"/>
              </a:rPr>
              <a:t>consequences</a:t>
            </a:r>
            <a:r>
              <a:rPr lang="pl-PL" sz="1400" dirty="0"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pl-PL" sz="1400" dirty="0">
                <a:cs typeface="Arial" panose="020B0604020202020204" pitchFamily="34" charset="0"/>
              </a:rPr>
              <a:t>Lack of </a:t>
            </a:r>
            <a:r>
              <a:rPr lang="pl-PL" sz="1400" dirty="0" err="1">
                <a:cs typeface="Arial" panose="020B0604020202020204" pitchFamily="34" charset="0"/>
              </a:rPr>
              <a:t>confidence</a:t>
            </a:r>
            <a:endParaRPr lang="pl-PL" sz="1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400" dirty="0" err="1">
                <a:cs typeface="Arial" panose="020B0604020202020204" pitchFamily="34" charset="0"/>
              </a:rPr>
              <a:t>Asking</a:t>
            </a:r>
            <a:r>
              <a:rPr lang="pl-PL" sz="1400" dirty="0">
                <a:cs typeface="Arial" panose="020B0604020202020204" pitchFamily="34" charset="0"/>
              </a:rPr>
              <a:t> for </a:t>
            </a:r>
            <a:r>
              <a:rPr lang="pl-PL" sz="1400" dirty="0" err="1">
                <a:cs typeface="Arial" panose="020B0604020202020204" pitchFamily="34" charset="0"/>
              </a:rPr>
              <a:t>help</a:t>
            </a:r>
            <a:r>
              <a:rPr lang="pl-PL" sz="1400" dirty="0">
                <a:cs typeface="Arial" panose="020B0604020202020204" pitchFamily="34" charset="0"/>
              </a:rPr>
              <a:t> from </a:t>
            </a:r>
            <a:r>
              <a:rPr lang="pl-PL" sz="1400" dirty="0" err="1">
                <a:cs typeface="Arial" panose="020B0604020202020204" pitchFamily="34" charset="0"/>
              </a:rPr>
              <a:t>strangers</a:t>
            </a:r>
            <a:endParaRPr lang="pl-PL" sz="1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400" dirty="0" err="1">
                <a:cs typeface="Arial" panose="020B0604020202020204" pitchFamily="34" charset="0"/>
              </a:rPr>
              <a:t>Volunteers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 err="1">
                <a:cs typeface="Arial" panose="020B0604020202020204" pitchFamily="34" charset="0"/>
              </a:rPr>
              <a:t>helping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mr-IN" sz="1400" dirty="0"/>
              <a:t>–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 err="1">
                <a:cs typeface="Arial" panose="020B0604020202020204" pitchFamily="34" charset="0"/>
              </a:rPr>
              <a:t>is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 err="1">
                <a:cs typeface="Arial" panose="020B0604020202020204" pitchFamily="34" charset="0"/>
              </a:rPr>
              <a:t>it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 err="1">
                <a:cs typeface="Arial" panose="020B0604020202020204" pitchFamily="34" charset="0"/>
              </a:rPr>
              <a:t>really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 err="1">
                <a:cs typeface="Arial" panose="020B0604020202020204" pitchFamily="34" charset="0"/>
              </a:rPr>
              <a:t>working</a:t>
            </a:r>
            <a:r>
              <a:rPr lang="pl-PL" sz="1400" dirty="0">
                <a:cs typeface="Arial" panose="020B0604020202020204" pitchFamily="34" charset="0"/>
              </a:rPr>
              <a:t> for </a:t>
            </a:r>
            <a:r>
              <a:rPr lang="pl-PL" sz="1400" dirty="0" err="1">
                <a:cs typeface="Arial" panose="020B0604020202020204" pitchFamily="34" charset="0"/>
              </a:rPr>
              <a:t>free</a:t>
            </a:r>
            <a:r>
              <a:rPr lang="pl-PL" sz="1400" dirty="0">
                <a:cs typeface="Arial" panose="020B0604020202020204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pl-PL" sz="1400" dirty="0" err="1">
                <a:cs typeface="Arial" panose="020B0604020202020204" pitchFamily="34" charset="0"/>
              </a:rPr>
              <a:t>Careful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 err="1">
                <a:cs typeface="Arial" panose="020B0604020202020204" pitchFamily="34" charset="0"/>
              </a:rPr>
              <a:t>selection</a:t>
            </a:r>
            <a:r>
              <a:rPr lang="pl-PL" sz="1400" dirty="0">
                <a:cs typeface="Arial" panose="020B0604020202020204" pitchFamily="34" charset="0"/>
              </a:rPr>
              <a:t> of </a:t>
            </a:r>
            <a:r>
              <a:rPr lang="pl-PL" sz="1400" dirty="0" err="1">
                <a:cs typeface="Arial" panose="020B0604020202020204" pitchFamily="34" charset="0"/>
              </a:rPr>
              <a:t>mentors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mr-IN" sz="1400" dirty="0"/>
              <a:t>–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 err="1">
                <a:cs typeface="Arial" panose="020B0604020202020204" pitchFamily="34" charset="0"/>
              </a:rPr>
              <a:t>based</a:t>
            </a:r>
            <a:r>
              <a:rPr lang="pl-PL" sz="1400" dirty="0">
                <a:cs typeface="Arial" panose="020B0604020202020204" pitchFamily="34" charset="0"/>
              </a:rPr>
              <a:t> on </a:t>
            </a:r>
            <a:r>
              <a:rPr lang="pl-PL" sz="1400" dirty="0" err="1">
                <a:cs typeface="Arial" panose="020B0604020202020204" pitchFamily="34" charset="0"/>
              </a:rPr>
              <a:t>common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 err="1">
                <a:cs typeface="Arial" panose="020B0604020202020204" pitchFamily="34" charset="0"/>
              </a:rPr>
              <a:t>values</a:t>
            </a:r>
            <a:r>
              <a:rPr lang="pl-PL" sz="1400" dirty="0">
                <a:cs typeface="Arial" panose="020B0604020202020204" pitchFamily="34" charset="0"/>
              </a:rPr>
              <a:t> and </a:t>
            </a:r>
            <a:r>
              <a:rPr lang="pl-PL" sz="1400" dirty="0" err="1">
                <a:cs typeface="Arial" panose="020B0604020202020204" pitchFamily="34" charset="0"/>
              </a:rPr>
              <a:t>goals</a:t>
            </a:r>
            <a:r>
              <a:rPr lang="pl-PL" sz="1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19011" y="680936"/>
            <a:ext cx="64697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/>
              <a:t>Our</a:t>
            </a:r>
            <a:r>
              <a:rPr lang="pl-PL" sz="2600" b="1" dirty="0"/>
              <a:t> </a:t>
            </a:r>
            <a:r>
              <a:rPr lang="pl-PL" sz="2600" b="1" dirty="0" err="1"/>
              <a:t>challenges</a:t>
            </a:r>
            <a:endParaRPr lang="pl-PL" sz="2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FC6E02B-3FC5-EC47-8D78-069F76409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73380"/>
            <a:ext cx="4378960" cy="35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8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C8F9-356D-464B-A067-139F069D1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063" y="1932825"/>
            <a:ext cx="5465874" cy="6389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Thank you for your attention!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0DDBB7-86F2-4F76-BE60-35F64CE5686E}"/>
              </a:ext>
            </a:extLst>
          </p:cNvPr>
          <p:cNvGrpSpPr/>
          <p:nvPr/>
        </p:nvGrpSpPr>
        <p:grpSpPr>
          <a:xfrm>
            <a:off x="2099771" y="3304761"/>
            <a:ext cx="6495589" cy="1109560"/>
            <a:chOff x="1716594" y="3278917"/>
            <a:chExt cx="7475218" cy="1109560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DD632796-1832-48D2-8266-423F26CC5AF3}"/>
                </a:ext>
              </a:extLst>
            </p:cNvPr>
            <p:cNvSpPr txBox="1">
              <a:spLocks/>
            </p:cNvSpPr>
            <p:nvPr/>
          </p:nvSpPr>
          <p:spPr>
            <a:xfrm>
              <a:off x="2004594" y="4100477"/>
              <a:ext cx="7173989" cy="28800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1800"/>
                </a:spcAft>
              </a:pPr>
              <a:r>
                <a:rPr lang="en-US" sz="1200" dirty="0"/>
                <a:t>Connect with us on LinkedIn: linkedin.com/company/early-warning-europe/</a:t>
              </a:r>
              <a:endParaRPr lang="en-GB" sz="12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FB01BF-F9F6-42E7-8EEE-AF220B132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716594" y="3278917"/>
              <a:ext cx="301229" cy="252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5A9BBE-706E-46A8-AB4B-D1182630A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716594" y="3689697"/>
              <a:ext cx="288000" cy="28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365414-34BE-47FA-9452-6C5F4E77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1716594" y="4064477"/>
              <a:ext cx="287991" cy="287991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CD1F3E5F-1D04-43F7-9BA5-5CE1343A7176}"/>
                </a:ext>
              </a:extLst>
            </p:cNvPr>
            <p:cNvSpPr txBox="1">
              <a:spLocks/>
            </p:cNvSpPr>
            <p:nvPr/>
          </p:nvSpPr>
          <p:spPr>
            <a:xfrm>
              <a:off x="2017823" y="3689697"/>
              <a:ext cx="7173989" cy="28800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1800"/>
                </a:spcAft>
              </a:pPr>
              <a:r>
                <a:rPr lang="en-GB" sz="1200"/>
                <a:t>Like us on Facebook: facebook.com/earlywarningeurope</a:t>
              </a: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2F8E8438-E270-486A-823D-4D652CA4D3AF}"/>
                </a:ext>
              </a:extLst>
            </p:cNvPr>
            <p:cNvSpPr txBox="1">
              <a:spLocks/>
            </p:cNvSpPr>
            <p:nvPr/>
          </p:nvSpPr>
          <p:spPr>
            <a:xfrm>
              <a:off x="2029097" y="3291839"/>
              <a:ext cx="7162715" cy="27507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1800"/>
                </a:spcAft>
              </a:pPr>
              <a:r>
                <a:rPr lang="nl-BE" sz="1200" dirty="0"/>
                <a:t>Follow </a:t>
              </a:r>
              <a:r>
                <a:rPr lang="pl-PL" sz="1200" dirty="0" err="1"/>
                <a:t>us</a:t>
              </a:r>
              <a:r>
                <a:rPr lang="pl-PL" sz="1200"/>
                <a:t> </a:t>
              </a:r>
              <a:r>
                <a:rPr lang="nl-BE" sz="1200"/>
                <a:t>up </a:t>
              </a:r>
              <a:r>
                <a:rPr lang="nl-BE" sz="1200" dirty="0"/>
                <a:t>on Twitter: twitter.com/EarlyWarningEU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648816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- Front slide">
  <a:themeElements>
    <a:clrScheme name="EWE">
      <a:dk1>
        <a:srgbClr val="323232"/>
      </a:dk1>
      <a:lt1>
        <a:srgbClr val="FFFFFF"/>
      </a:lt1>
      <a:dk2>
        <a:srgbClr val="E8424C"/>
      </a:dk2>
      <a:lt2>
        <a:srgbClr val="FFFFFF"/>
      </a:lt2>
      <a:accent1>
        <a:srgbClr val="E8424C"/>
      </a:accent1>
      <a:accent2>
        <a:srgbClr val="323232"/>
      </a:accent2>
      <a:accent3>
        <a:srgbClr val="DEF1F6"/>
      </a:accent3>
      <a:accent4>
        <a:srgbClr val="55A9C4"/>
      </a:accent4>
      <a:accent5>
        <a:srgbClr val="E8424C"/>
      </a:accent5>
      <a:accent6>
        <a:srgbClr val="55A9C4"/>
      </a:accent6>
      <a:hlink>
        <a:srgbClr val="E8424C"/>
      </a:hlink>
      <a:folHlink>
        <a:srgbClr val="E8424C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slides">
  <a:themeElements>
    <a:clrScheme name="EWE">
      <a:dk1>
        <a:srgbClr val="323232"/>
      </a:dk1>
      <a:lt1>
        <a:srgbClr val="FFFFFF"/>
      </a:lt1>
      <a:dk2>
        <a:srgbClr val="E8424C"/>
      </a:dk2>
      <a:lt2>
        <a:srgbClr val="FFFFFF"/>
      </a:lt2>
      <a:accent1>
        <a:srgbClr val="E8424C"/>
      </a:accent1>
      <a:accent2>
        <a:srgbClr val="323232"/>
      </a:accent2>
      <a:accent3>
        <a:srgbClr val="DEF1F6"/>
      </a:accent3>
      <a:accent4>
        <a:srgbClr val="55A9C4"/>
      </a:accent4>
      <a:accent5>
        <a:srgbClr val="E8424C"/>
      </a:accent5>
      <a:accent6>
        <a:srgbClr val="55A9C4"/>
      </a:accent6>
      <a:hlink>
        <a:srgbClr val="E8424C"/>
      </a:hlink>
      <a:folHlink>
        <a:srgbClr val="E8424C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w chapter slides">
  <a:themeElements>
    <a:clrScheme name="NRGi SmartCity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87BE41"/>
      </a:accent1>
      <a:accent2>
        <a:srgbClr val="505050"/>
      </a:accent2>
      <a:accent3>
        <a:srgbClr val="87BE41"/>
      </a:accent3>
      <a:accent4>
        <a:srgbClr val="505050"/>
      </a:accent4>
      <a:accent5>
        <a:srgbClr val="87BE41"/>
      </a:accent5>
      <a:accent6>
        <a:srgbClr val="505050"/>
      </a:accent6>
      <a:hlink>
        <a:srgbClr val="87BE41"/>
      </a:hlink>
      <a:folHlink>
        <a:srgbClr val="87BE4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lain blue slides">
  <a:themeElements>
    <a:clrScheme name="EWE 1">
      <a:dk1>
        <a:srgbClr val="323232"/>
      </a:dk1>
      <a:lt1>
        <a:srgbClr val="FFFFFF"/>
      </a:lt1>
      <a:dk2>
        <a:srgbClr val="E8424C"/>
      </a:dk2>
      <a:lt2>
        <a:srgbClr val="FFFFFF"/>
      </a:lt2>
      <a:accent1>
        <a:srgbClr val="E8424C"/>
      </a:accent1>
      <a:accent2>
        <a:srgbClr val="323232"/>
      </a:accent2>
      <a:accent3>
        <a:srgbClr val="D4EEF4"/>
      </a:accent3>
      <a:accent4>
        <a:srgbClr val="55A9C4"/>
      </a:accent4>
      <a:accent5>
        <a:srgbClr val="E8424C"/>
      </a:accent5>
      <a:accent6>
        <a:srgbClr val="55A9C4"/>
      </a:accent6>
      <a:hlink>
        <a:srgbClr val="E8424C"/>
      </a:hlink>
      <a:folHlink>
        <a:srgbClr val="E8424C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EWE powerpoint skabelon</Template>
  <TotalTime>1322</TotalTime>
  <Words>286</Words>
  <Application>Microsoft Macintosh PowerPoint</Application>
  <PresentationFormat>Pokaz na ekranie (16:9)</PresentationFormat>
  <Paragraphs>43</Paragraphs>
  <Slides>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Presentation - Front slide</vt:lpstr>
      <vt:lpstr>Text slides</vt:lpstr>
      <vt:lpstr>New chapter slides</vt:lpstr>
      <vt:lpstr>Plain blue slides</vt:lpstr>
      <vt:lpstr>A mentor’s perspective on  Early Warning Europe in Poland      Ewelina Pisarczyk Volunteer Mentor, CEO and successor  25. November 2019, Helsinki</vt:lpstr>
      <vt:lpstr>Why I became a Mentor?</vt:lpstr>
      <vt:lpstr>Benefits </vt:lpstr>
      <vt:lpstr>Value for Mentees</vt:lpstr>
      <vt:lpstr>Prezentacja programu PowerPoint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</dc:title>
  <dc:creator>Kata Porganyi</dc:creator>
  <cp:lastModifiedBy>Ewelina Pisarczyk</cp:lastModifiedBy>
  <cp:revision>177</cp:revision>
  <cp:lastPrinted>2019-05-24T10:43:18Z</cp:lastPrinted>
  <dcterms:created xsi:type="dcterms:W3CDTF">2018-09-25T12:12:19Z</dcterms:created>
  <dcterms:modified xsi:type="dcterms:W3CDTF">2019-11-22T08:27:37Z</dcterms:modified>
</cp:coreProperties>
</file>